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9" r:id="rId2"/>
    <p:sldId id="261" r:id="rId3"/>
    <p:sldId id="260" r:id="rId4"/>
    <p:sldId id="262" r:id="rId5"/>
    <p:sldId id="264" r:id="rId6"/>
    <p:sldId id="265" r:id="rId7"/>
    <p:sldId id="282" r:id="rId8"/>
    <p:sldId id="268" r:id="rId9"/>
    <p:sldId id="281" r:id="rId10"/>
    <p:sldId id="271" r:id="rId11"/>
    <p:sldId id="274" r:id="rId12"/>
    <p:sldId id="277" r:id="rId13"/>
    <p:sldId id="278" r:id="rId14"/>
    <p:sldId id="279" r:id="rId15"/>
    <p:sldId id="275" r:id="rId16"/>
    <p:sldId id="280" r:id="rId17"/>
    <p:sldId id="269" r:id="rId18"/>
    <p:sldId id="270" r:id="rId19"/>
    <p:sldId id="276" r:id="rId20"/>
    <p:sldId id="272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0908"/>
  </p:normalViewPr>
  <p:slideViewPr>
    <p:cSldViewPr snapToGrid="0">
      <p:cViewPr varScale="1">
        <p:scale>
          <a:sx n="96" d="100"/>
          <a:sy n="96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9FBE8-42A4-6443-BB98-D4A9CE68FA00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DD595-57C2-6E40-A47A-3EC853404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4abe8d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4abe8d7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RAG is a general methodology to connect LLMs to external data, using (1) indexing (make external data retrievable), (2) retrieval (fetch external data that is relevant to a query that we want the LLM to reason about, (3) generation pass this to an LLM to generate an answer.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4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8527793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68527793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6714d62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6714d62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1.Tabular Representation, Noisy Operators, and Impacts on Table Structure Understanding Tasks in LLMs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Table Meets LLM: Can Large Language Models Understand Structured Table Data? A Benchmark and Empirical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Gpt4table: Can large language models understand structured table data? a benchmark and empirical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GPT models were trained on a significant amount of web data and thus, probably exposed the LLMs to more HTML and XML formats when interpreting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1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finance, sports, and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6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input/output:</a:t>
            </a:r>
          </a:p>
          <a:p>
            <a:r>
              <a:rPr lang="en-US" dirty="0"/>
              <a:t>The input to the model is a sequence comprised of the query or the natural language question, followed by a sequence of input tables, represented by the table name and the corresponding flattened table.</a:t>
            </a:r>
          </a:p>
          <a:p>
            <a:r>
              <a:rPr lang="en-US" dirty="0"/>
              <a:t>The output of the model is also a flattened table in row-major format, but without a table name.</a:t>
            </a:r>
          </a:p>
          <a:p>
            <a:r>
              <a:rPr lang="en-US" dirty="0"/>
              <a:t>Multi-table QA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9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0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E803-949C-538E-6C00-E31844291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ACE42-6C28-77E5-0360-3A6190643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FCDD-1927-74FD-AA7C-B5AA3D59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936C-3E97-CDBD-EF63-B3B24A24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D2AD6-9577-BFFF-3A0D-606D8595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4690-1AC0-09D7-7261-B926C28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F5CC7-E9D5-EE25-30F9-F96A28CD8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2F01-D5E5-4419-9FF6-F47CB01D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AA78-AA36-052E-0D5F-8AA1AB03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FC082-3A1E-ABC5-9DD3-37DBFAE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3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2518-9926-AC40-9BA9-A7F5ACAD3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F2B2C-7D92-60D2-2BA3-FC753A2E9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445F8-F0A6-0D9C-2776-3F7806D9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E4347-1161-6A58-96E2-F8277B13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16C67-D7AE-3E73-F145-F60EAA61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1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3AF3-92BE-CFB9-39DE-944C62A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0961-C8E0-8CB9-5BA1-2C3B412A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47EC8-D227-F8D9-D8D3-B234C7A3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0F04F-B4E8-0BA7-9926-34F96FF5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85928-09BB-E4E4-7948-B31D9D63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3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B7E6-2124-BE2F-AED7-38D66CBA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A9DA-E4B9-1273-810C-25E99397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DFB47-CF7E-31FE-DC33-73A5EF82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D22E-6EF9-F2E4-BD76-B30C6446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2E0E-FBDD-89AB-57D5-0D4854FE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7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BDE5-C18D-A2DC-528B-74E3E124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4EFA8-A534-4D61-AB42-F8AEA8D54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1567C-C0B6-305C-D372-38CA65E65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38031-EA96-4C20-AC1C-BF547CB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2C07-35A0-0C06-BDBA-F185AB03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0523C-0BF4-60A6-53D2-E83F7113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8EC3-59C8-C69F-CB60-BEE5EFB9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2AF8-8EB5-C7CD-3784-9CD93747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E636F-22A7-5A7B-4901-7CCCB72DB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4A8B3-8909-FD0F-48C7-2A16E70A6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531F6-D20E-2BA2-D9C8-E6BA136B7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C87A8-D4B3-E36A-1ADD-99BD6870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BA667-1F89-1B79-9974-A7953336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1FB30-004D-E2AB-830D-1D283A7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C7A6-68C4-E33D-BF38-272E6811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924F8-4EE0-D15B-34A6-F1397EE3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E769B-E4A7-6169-C534-D1FAA9BC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05537-9923-8A13-AA22-E5AE90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23BDF-2970-806F-CD23-087541ED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1AD24-F5B4-2A71-37C5-FA21BA57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D844-C020-6159-6982-3A1163F3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1EDE-36DA-822F-FE76-C495562A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FDE9-E610-292D-3088-13B75B08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7711B-7B89-E57C-EE6A-9E442DB23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F3299-470F-1E2B-0097-0E08A696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1AB8D-531D-6170-AE5F-57A9BD9C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89FA3-153E-9C8C-348D-A4020CE2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1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CDB4-8EC9-D2E6-5BA6-FF2AE265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9A92-414C-BD75-1B9A-1C739BA85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D03ED-352C-D962-12EC-64E05C91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52159-1F1F-105E-6CF5-24A2DC7C2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3B3E1-EE69-E130-AE37-F92E1885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3510-AD46-8CF9-3451-939B66E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46409-B5AD-81FA-097F-0B6B0DD4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A034-7DE0-EBFC-327E-E4BAFFE4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ACDC-59D3-D910-D4F3-24175F51D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01BE-3350-1097-8D6F-F327CCCA5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6354-805C-D8EA-86F7-7C27FC898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lesforce/WikiSQL" TargetMode="External"/><Relationship Id="rId3" Type="http://schemas.openxmlformats.org/officeDocument/2006/relationships/hyperlink" Target="https://tapilot-crossing.github.io/" TargetMode="External"/><Relationship Id="rId7" Type="http://schemas.openxmlformats.org/officeDocument/2006/relationships/hyperlink" Target="https://huggingface.co/datasets/b-mc2/sql-create-context" TargetMode="External"/><Relationship Id="rId12" Type="http://schemas.openxmlformats.org/officeDocument/2006/relationships/hyperlink" Target="https://github.com/awslabs/diagnostic-robustness-text-to-sql" TargetMode="External"/><Relationship Id="rId2" Type="http://schemas.openxmlformats.org/officeDocument/2006/relationships/hyperlink" Target="https://github.com/Chia-Hsuan-Lee/KaggleDBQA?tab=readme-ov-file#Data-Form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atasets/gretelai/synthetic_text_to_sql" TargetMode="External"/><Relationship Id="rId11" Type="http://schemas.openxmlformats.org/officeDocument/2006/relationships/hyperlink" Target="https://github.com/saparina/Text2SQL-NLVariation/tree/main/RESDSQL" TargetMode="External"/><Relationship Id="rId5" Type="http://schemas.openxmlformats.org/officeDocument/2006/relationships/hyperlink" Target="https://yale-lily.github.io/spider" TargetMode="External"/><Relationship Id="rId10" Type="http://schemas.openxmlformats.org/officeDocument/2006/relationships/hyperlink" Target="https://github.com/shuaichenchang/ODIS-Text-to-SQL" TargetMode="External"/><Relationship Id="rId4" Type="http://schemas.openxmlformats.org/officeDocument/2006/relationships/hyperlink" Target="https://bird-bench.github.io/" TargetMode="External"/><Relationship Id="rId9" Type="http://schemas.openxmlformats.org/officeDocument/2006/relationships/hyperlink" Target="https://github.com/eosphoros-ai/Awesome-Text2SQL?tab=readme-ov-file#-datas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llections/ibm-granite/granite-code-models-6624c5cec322e4c148c8b330" TargetMode="External"/><Relationship Id="rId2" Type="http://schemas.openxmlformats.org/officeDocument/2006/relationships/hyperlink" Target="https://huggingface.co/defog/llama-3-sqlcoder-8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Table-Pretraining" TargetMode="External"/><Relationship Id="rId5" Type="http://schemas.openxmlformats.org/officeDocument/2006/relationships/hyperlink" Target="https://github.com/yale-nlp/QTSumm" TargetMode="External"/><Relationship Id="rId4" Type="http://schemas.openxmlformats.org/officeDocument/2006/relationships/hyperlink" Target="https://github.com/RUCKBReasoning/RESDSQ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758751"/>
            <a:ext cx="12192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etrieval </a:t>
            </a:r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ugmented </a:t>
            </a:r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eneration</a:t>
            </a:r>
            <a:endParaRPr sz="2400">
              <a:solidFill>
                <a:srgbClr val="595959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18" y="1824765"/>
            <a:ext cx="9015767" cy="4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0E0D1-4999-CE42-E1A9-948732AE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7591" y="1690688"/>
            <a:ext cx="93968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BCBFF-BB77-99BC-3822-867B623FF08F}"/>
              </a:ext>
            </a:extLst>
          </p:cNvPr>
          <p:cNvSpPr txBox="1"/>
          <p:nvPr/>
        </p:nvSpPr>
        <p:spPr>
          <a:xfrm>
            <a:off x="6227546" y="6308209"/>
            <a:ext cx="574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KaggleDBQA</a:t>
            </a:r>
            <a:r>
              <a:rPr lang="en-US" dirty="0"/>
              <a:t>: Realistic Evaluation of Text-to-SQL Parsers</a:t>
            </a:r>
          </a:p>
        </p:txBody>
      </p:sp>
    </p:spTree>
    <p:extLst>
      <p:ext uri="{BB962C8B-B14F-4D97-AF65-F5344CB8AC3E}">
        <p14:creationId xmlns:p14="http://schemas.microsoft.com/office/powerpoint/2010/main" val="94190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pic>
        <p:nvPicPr>
          <p:cNvPr id="8" name="Content Placeholder 7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4E627F4-7D98-83AF-A7DC-99AB21E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0778" y="1573377"/>
            <a:ext cx="609424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4252967" y="6308209"/>
            <a:ext cx="793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Bridging the Generalization Gap in Text-to-SQL Parsing with Schema Expansion</a:t>
            </a:r>
          </a:p>
        </p:txBody>
      </p:sp>
    </p:spTree>
    <p:extLst>
      <p:ext uri="{BB962C8B-B14F-4D97-AF65-F5344CB8AC3E}">
        <p14:creationId xmlns:p14="http://schemas.microsoft.com/office/powerpoint/2010/main" val="314002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1676493" y="6308209"/>
            <a:ext cx="105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Interleaving Pre-Trained Language Models and Large Language Models for Zero-Shot NL2SQL Generation </a:t>
            </a:r>
          </a:p>
        </p:txBody>
      </p:sp>
      <p:pic>
        <p:nvPicPr>
          <p:cNvPr id="7" name="Picture 6" descr="A diagram of a selection&#10;&#10;Description automatically generated">
            <a:extLst>
              <a:ext uri="{FF2B5EF4-FFF2-40B4-BE49-F238E27FC236}">
                <a16:creationId xmlns:a16="http://schemas.microsoft.com/office/drawing/2014/main" id="{FD83CC27-DEC2-1684-3DED-9A01B4A9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22" y="1191847"/>
            <a:ext cx="7559889" cy="13009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5251D6-0B79-7F41-F036-439E2FDF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490" y="2470038"/>
            <a:ext cx="7225954" cy="37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4314589" y="6234637"/>
            <a:ext cx="77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MultiTabQA</a:t>
            </a:r>
            <a:r>
              <a:rPr lang="en-US" dirty="0"/>
              <a:t>: Generating Tabular Answers for Multi-Table Question Answering</a:t>
            </a:r>
          </a:p>
        </p:txBody>
      </p:sp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643AABF-722C-38D2-B141-342B608D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12" y="1436705"/>
            <a:ext cx="5320515" cy="213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143A7-327D-D924-BAF6-223FD91F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7" y="3653990"/>
            <a:ext cx="7772400" cy="2246551"/>
          </a:xfrm>
          <a:prstGeom prst="rect">
            <a:avLst/>
          </a:prstGeom>
        </p:spPr>
      </p:pic>
      <p:pic>
        <p:nvPicPr>
          <p:cNvPr id="9" name="Picture 8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F91DC37F-71E5-7A6A-62DF-99601FF01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700" y="993707"/>
            <a:ext cx="5012273" cy="2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5804776" y="6213616"/>
            <a:ext cx="609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QTSUMM: Query-Focused Summarization over Tabular Data</a:t>
            </a:r>
          </a:p>
        </p:txBody>
      </p:sp>
      <p:pic>
        <p:nvPicPr>
          <p:cNvPr id="4" name="Picture 3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3C7F817A-17C2-E462-B950-68C27815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0" y="1482177"/>
            <a:ext cx="4825636" cy="3384112"/>
          </a:xfrm>
          <a:prstGeom prst="rect">
            <a:avLst/>
          </a:prstGeom>
        </p:spPr>
      </p:pic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D226DCAF-268C-763D-59B6-B2C38BB85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91" y="420304"/>
            <a:ext cx="5418149" cy="5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5167367" y="6308209"/>
            <a:ext cx="665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MAC-SQL: A Multi-Agent Collaborative Framework for Text-to-SQL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63BB0F-8E5D-4F09-C040-46077C42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1" y="1403734"/>
            <a:ext cx="10005589" cy="47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134250" y="6044942"/>
            <a:ext cx="716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QFMTS: Generating Query-Focused Summaries over Multi-Table Inputs</a:t>
            </a:r>
          </a:p>
        </p:txBody>
      </p:sp>
      <p:pic>
        <p:nvPicPr>
          <p:cNvPr id="5" name="Picture 4" descr="A diagram of a course&#10;&#10;Description automatically generated">
            <a:extLst>
              <a:ext uri="{FF2B5EF4-FFF2-40B4-BE49-F238E27FC236}">
                <a16:creationId xmlns:a16="http://schemas.microsoft.com/office/drawing/2014/main" id="{6A580B73-CE3D-47E3-39A1-E5C496F7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8" y="1293657"/>
            <a:ext cx="6665967" cy="4829886"/>
          </a:xfrm>
          <a:prstGeom prst="rect">
            <a:avLst/>
          </a:prstGeom>
        </p:spPr>
      </p:pic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E8FA56AE-5F02-F6C0-7A35-419F972D4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167" y="1146380"/>
            <a:ext cx="4055088" cy="5267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FF14E-87A6-4BA5-8D6B-669A3914D923}"/>
              </a:ext>
            </a:extLst>
          </p:cNvPr>
          <p:cNvSpPr txBox="1"/>
          <p:nvPr/>
        </p:nvSpPr>
        <p:spPr>
          <a:xfrm>
            <a:off x="5912427" y="6516027"/>
            <a:ext cx="636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Text and Multi-Table Summarization: Dataset and Method</a:t>
            </a:r>
          </a:p>
        </p:txBody>
      </p:sp>
    </p:spTree>
    <p:extLst>
      <p:ext uri="{BB962C8B-B14F-4D97-AF65-F5344CB8AC3E}">
        <p14:creationId xmlns:p14="http://schemas.microsoft.com/office/powerpoint/2010/main" val="102396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EB1B-2E57-FEBC-4D68-625E7159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ata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71D7-7C4C-D612-1155-C934CEED0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912"/>
            <a:ext cx="10515600" cy="4839051"/>
          </a:xfrm>
        </p:spPr>
        <p:txBody>
          <a:bodyPr>
            <a:normAutofit fontScale="55000" lnSpcReduction="20000"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KaggleDBQA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GitHub - Chia-Hsuan-Lee/KaggleDBQA: Introduction page of a challenging text-to-SQL dataset: KaggleDBQA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Tapilot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-Crossing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Tapilot-Crossing: Benchmarking and Evolving LLMs Towards Interactive Data Analysis Agents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Bird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BIRD-bench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Spider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Spider: Yale Semantic Parsing and Text-to-SQL Challenge (yale-lily.github.io)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gretelai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synthetic_text_to_sql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gretelai/synthetic_text_to_sql · Datasets at Hugging Face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b-mc2/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-create-context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b-mc2/sql-create-context · Datasets at Hugging Face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WikiSQL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8"/>
              </a:rPr>
              <a:t>GitHub - salesforce/WikiSQL: A large annotated semantic parsing corpus for developing natural language interfaces.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Awesome Text2SQL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hlinkClick r:id="rId9"/>
              </a:rPr>
              <a:t>GitHub - eosphoros-ai/Awesome-Text2SQL: Curated tutorials and resources for Large Language Models, Text2SQL, Text2DSL、Text2API、Text2Vis and more.</a:t>
            </a:r>
            <a:endParaRPr lang="en-US" sz="1800" dirty="0"/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ODIS-Text-to-SQL</a:t>
            </a:r>
          </a:p>
          <a:p>
            <a:pPr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dirty="0">
                <a:hlinkClick r:id="rId10"/>
              </a:rPr>
              <a:t>GitHub - shuaichenchang/ODIS-Text-to-SQL</a:t>
            </a:r>
            <a:endParaRPr lang="en-US" sz="1900" dirty="0"/>
          </a:p>
          <a:p>
            <a:pPr marL="514350" indent="-285750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Text2SQL-NLVariation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11"/>
              </a:rPr>
              <a:t>Text2SQL-NLVariation/RESDSQL at main · saparina/Text2SQL-NLVariation · GitHub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diagnostic-robustness-text-to-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 training</a:t>
            </a:r>
            <a:r>
              <a:rPr lang="zh-CN" alt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12"/>
              </a:rPr>
              <a:t>GitHub - awslabs/diagnostic-robustness-text-to-sql: Data for paper "Dr.Spider: A Diagnostic Evaluation Benchmark towards Text-to-SQL Robustness"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9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0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517-F5F9-735B-F1EB-79458B09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(Model)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4CD8-9732-6A57-8743-BC4A60FF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defog/llama-3-sqlcoder-8b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defog/llama-3-sqlcoder-8b · Hugging Face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Granite Code</a:t>
            </a:r>
          </a:p>
          <a:p>
            <a:pPr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Granite Code Models - a ibm-granite Collection (huggingface.co)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RESDSQL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GitHub - RUCKBReasoning/RESDSQL: The Pytorch implementation of RESDSQL (AAAI 2023).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QTSumm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Query-Focused Summarization over Tabular Data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GitHub - yale-nlp/QTSumm: Data and Code for EMNLP 2023 paper "QTSumm: Query-Focused Summarization over Tabular Data”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TAPEX: Table Pre-training via Learning a Neural SQL Executor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GitHub - microsoft/Table-Pretraining: ICLR 2022 Paper, SOTA Table Pre-training Model, TAPEX: Table Pre-training via Learning a Neural SQL Executor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2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517-F5F9-735B-F1EB-79458B09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(Metrics)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4CD8-9732-6A57-8743-BC4A60FF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xact match accuracy (EM)</a:t>
            </a: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Execution accuracy (EX)</a:t>
            </a: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Valid efficiency score (VES)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5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9824" y="754301"/>
            <a:ext cx="12192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Outline</a:t>
            </a: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932172" y="2301667"/>
            <a:ext cx="4688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Basics</a:t>
            </a:r>
            <a:endParaRPr sz="2400" b="1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Indexing</a:t>
            </a:r>
            <a:endParaRPr sz="24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Retrieval</a:t>
            </a:r>
            <a:endParaRPr sz="24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Generation</a:t>
            </a:r>
            <a:endParaRPr sz="24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744837" y="2301667"/>
            <a:ext cx="45492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Advanced</a:t>
            </a:r>
            <a:endParaRPr sz="2400" b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Query transformations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Routing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Query construction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Indexing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Retrieval 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Generation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neural Text-to-SQL system</a:t>
            </a:r>
          </a:p>
        </p:txBody>
      </p:sp>
      <p:pic>
        <p:nvPicPr>
          <p:cNvPr id="8" name="Picture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3DDD099-1E14-5BFB-40DD-48475908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26" y="1269648"/>
            <a:ext cx="3028015" cy="54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7CC4DA4-C4A3-27EA-413C-D2C4EA456CF2}"/>
              </a:ext>
            </a:extLst>
          </p:cNvPr>
          <p:cNvSpPr/>
          <p:nvPr/>
        </p:nvSpPr>
        <p:spPr>
          <a:xfrm>
            <a:off x="438061" y="3080068"/>
            <a:ext cx="582706" cy="3496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B9A8BF-5765-0D84-6291-32B8F37E9184}"/>
              </a:ext>
            </a:extLst>
          </p:cNvPr>
          <p:cNvCxnSpPr/>
          <p:nvPr/>
        </p:nvCxnSpPr>
        <p:spPr>
          <a:xfrm>
            <a:off x="1175164" y="3320862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iamond 6">
            <a:extLst>
              <a:ext uri="{FF2B5EF4-FFF2-40B4-BE49-F238E27FC236}">
                <a16:creationId xmlns:a16="http://schemas.microsoft.com/office/drawing/2014/main" id="{E4C7782D-99F6-EDAA-49F7-28B15DE86960}"/>
              </a:ext>
            </a:extLst>
          </p:cNvPr>
          <p:cNvSpPr/>
          <p:nvPr/>
        </p:nvSpPr>
        <p:spPr>
          <a:xfrm>
            <a:off x="4070492" y="3020184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0E2ED-258D-37AE-5E23-CB30E82A1284}"/>
              </a:ext>
            </a:extLst>
          </p:cNvPr>
          <p:cNvCxnSpPr>
            <a:cxnSpLocks/>
          </p:cNvCxnSpPr>
          <p:nvPr/>
        </p:nvCxnSpPr>
        <p:spPr>
          <a:xfrm flipV="1">
            <a:off x="5190491" y="2842191"/>
            <a:ext cx="776288" cy="237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DC2459-19E7-EDBB-3556-24CBCB1E36DF}"/>
              </a:ext>
            </a:extLst>
          </p:cNvPr>
          <p:cNvCxnSpPr>
            <a:cxnSpLocks/>
          </p:cNvCxnSpPr>
          <p:nvPr/>
        </p:nvCxnSpPr>
        <p:spPr>
          <a:xfrm>
            <a:off x="5190491" y="3366939"/>
            <a:ext cx="776288" cy="256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70E892-13FF-6881-4FED-B2ED357A50CE}"/>
              </a:ext>
            </a:extLst>
          </p:cNvPr>
          <p:cNvSpPr txBox="1"/>
          <p:nvPr/>
        </p:nvSpPr>
        <p:spPr>
          <a:xfrm>
            <a:off x="5340387" y="2476614"/>
            <a:ext cx="10896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</a:t>
            </a:r>
            <a:r>
              <a:rPr lang="en-US" altLang="zh-CN" sz="1400" dirty="0"/>
              <a:t>gnal</a:t>
            </a:r>
            <a:r>
              <a:rPr lang="zh-CN" altLang="en-US" sz="1400" dirty="0"/>
              <a:t> </a:t>
            </a:r>
            <a:r>
              <a:rPr lang="en-US" altLang="zh-CN" sz="1400" dirty="0"/>
              <a:t>table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44E8D-25E4-A71C-E76F-2D1670E862D9}"/>
              </a:ext>
            </a:extLst>
          </p:cNvPr>
          <p:cNvSpPr txBox="1"/>
          <p:nvPr/>
        </p:nvSpPr>
        <p:spPr>
          <a:xfrm>
            <a:off x="3957680" y="2703424"/>
            <a:ext cx="139656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222226"/>
                </a:solidFill>
                <a:effectLst/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Discriminator</a:t>
            </a:r>
          </a:p>
          <a:p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84ED1-4FAC-9AF9-FC5B-EEB509A2136A}"/>
              </a:ext>
            </a:extLst>
          </p:cNvPr>
          <p:cNvSpPr txBox="1"/>
          <p:nvPr/>
        </p:nvSpPr>
        <p:spPr>
          <a:xfrm>
            <a:off x="5340387" y="3794234"/>
            <a:ext cx="10928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Multi</a:t>
            </a:r>
            <a:r>
              <a:rPr lang="zh-CN" altLang="en-US" sz="1400" dirty="0"/>
              <a:t> </a:t>
            </a:r>
            <a:r>
              <a:rPr lang="en-US" altLang="zh-CN" sz="1400" dirty="0"/>
              <a:t>tables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DDF31-6817-1B1F-496E-DB2A778B4C4C}"/>
              </a:ext>
            </a:extLst>
          </p:cNvPr>
          <p:cNvSpPr txBox="1"/>
          <p:nvPr/>
        </p:nvSpPr>
        <p:spPr>
          <a:xfrm>
            <a:off x="34604" y="2720698"/>
            <a:ext cx="1265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</a:t>
            </a:r>
            <a:r>
              <a:rPr lang="zh-CN" altLang="en-US" sz="1400" dirty="0"/>
              <a:t> </a:t>
            </a:r>
            <a:r>
              <a:rPr lang="en-US" altLang="zh-CN" sz="1400" dirty="0"/>
              <a:t>question</a:t>
            </a:r>
            <a:endParaRPr lang="en-US" sz="14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C95EFF8-7D26-E907-2CFF-A3B9499F5F4F}"/>
              </a:ext>
            </a:extLst>
          </p:cNvPr>
          <p:cNvSpPr/>
          <p:nvPr/>
        </p:nvSpPr>
        <p:spPr>
          <a:xfrm>
            <a:off x="2032306" y="3028067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5F4B1F-DCBA-F726-5529-2CDA12B54AB4}"/>
              </a:ext>
            </a:extLst>
          </p:cNvPr>
          <p:cNvCxnSpPr/>
          <p:nvPr/>
        </p:nvCxnSpPr>
        <p:spPr>
          <a:xfrm>
            <a:off x="3198599" y="3320862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E77E9D-2B57-3315-7A42-E9E8C8540425}"/>
              </a:ext>
            </a:extLst>
          </p:cNvPr>
          <p:cNvSpPr txBox="1"/>
          <p:nvPr/>
        </p:nvSpPr>
        <p:spPr>
          <a:xfrm>
            <a:off x="1933124" y="2341404"/>
            <a:ext cx="1265475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 translation/construction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999F0D5D-3C83-0D7B-788D-A4074D191D87}"/>
              </a:ext>
            </a:extLst>
          </p:cNvPr>
          <p:cNvSpPr/>
          <p:nvPr/>
        </p:nvSpPr>
        <p:spPr>
          <a:xfrm>
            <a:off x="6409449" y="2575547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D7E56-7073-9491-CF4D-6197D49549D7}"/>
              </a:ext>
            </a:extLst>
          </p:cNvPr>
          <p:cNvSpPr txBox="1"/>
          <p:nvPr/>
        </p:nvSpPr>
        <p:spPr>
          <a:xfrm>
            <a:off x="6430044" y="2231669"/>
            <a:ext cx="9650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Text to </a:t>
            </a:r>
            <a:r>
              <a:rPr lang="en-US" sz="1400" dirty="0" err="1"/>
              <a:t>Sql</a:t>
            </a:r>
            <a:endParaRPr lang="en-US" sz="1400" dirty="0"/>
          </a:p>
        </p:txBody>
      </p:sp>
      <p:pic>
        <p:nvPicPr>
          <p:cNvPr id="2050" name="Picture 2" descr="Database icon - Download on Iconfinder on Iconfinder">
            <a:extLst>
              <a:ext uri="{FF2B5EF4-FFF2-40B4-BE49-F238E27FC236}">
                <a16:creationId xmlns:a16="http://schemas.microsoft.com/office/drawing/2014/main" id="{34745A57-710D-7F21-B892-C9F2BA30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93" y="3854874"/>
            <a:ext cx="442807" cy="4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con Download Table PNG Transparent Background, Free Download #24173 ...">
            <a:extLst>
              <a:ext uri="{FF2B5EF4-FFF2-40B4-BE49-F238E27FC236}">
                <a16:creationId xmlns:a16="http://schemas.microsoft.com/office/drawing/2014/main" id="{52DE6A0E-284D-9EB8-1E21-9C12DBF7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57" y="2404804"/>
            <a:ext cx="475593" cy="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11AEC9-07CB-2AF2-D79C-000348287299}"/>
              </a:ext>
            </a:extLst>
          </p:cNvPr>
          <p:cNvCxnSpPr/>
          <p:nvPr/>
        </p:nvCxnSpPr>
        <p:spPr>
          <a:xfrm>
            <a:off x="7659847" y="2866900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5843B0-6002-EA6E-7244-C827465EB71C}"/>
              </a:ext>
            </a:extLst>
          </p:cNvPr>
          <p:cNvCxnSpPr/>
          <p:nvPr/>
        </p:nvCxnSpPr>
        <p:spPr>
          <a:xfrm>
            <a:off x="7419340" y="4264324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7034F8-A1CE-C27A-341B-595C6FCE92B4}"/>
              </a:ext>
            </a:extLst>
          </p:cNvPr>
          <p:cNvSpPr txBox="1"/>
          <p:nvPr/>
        </p:nvSpPr>
        <p:spPr>
          <a:xfrm>
            <a:off x="8263684" y="3691859"/>
            <a:ext cx="10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Generation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1F8E6AC4-81FC-9D32-9EF5-F15091C5F355}"/>
              </a:ext>
            </a:extLst>
          </p:cNvPr>
          <p:cNvSpPr/>
          <p:nvPr/>
        </p:nvSpPr>
        <p:spPr>
          <a:xfrm>
            <a:off x="8245405" y="3989132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B4122-D82F-9C66-26BB-A70A9FE0EFCA}"/>
              </a:ext>
            </a:extLst>
          </p:cNvPr>
          <p:cNvSpPr txBox="1"/>
          <p:nvPr/>
        </p:nvSpPr>
        <p:spPr>
          <a:xfrm>
            <a:off x="8516091" y="2067004"/>
            <a:ext cx="7926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Format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3A2FD-6883-8E40-52F5-CAF34A85691C}"/>
              </a:ext>
            </a:extLst>
          </p:cNvPr>
          <p:cNvCxnSpPr/>
          <p:nvPr/>
        </p:nvCxnSpPr>
        <p:spPr>
          <a:xfrm>
            <a:off x="9414914" y="2857564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A2FF5B-528E-BDEC-C1E6-75737EC5629A}"/>
              </a:ext>
            </a:extLst>
          </p:cNvPr>
          <p:cNvSpPr txBox="1"/>
          <p:nvPr/>
        </p:nvSpPr>
        <p:spPr>
          <a:xfrm>
            <a:off x="10259258" y="2285099"/>
            <a:ext cx="10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Generation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320FF2A-62E8-3DFC-79F7-A86DDDF7EB9C}"/>
              </a:ext>
            </a:extLst>
          </p:cNvPr>
          <p:cNvSpPr/>
          <p:nvPr/>
        </p:nvSpPr>
        <p:spPr>
          <a:xfrm>
            <a:off x="10240979" y="2582372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E6BC4-991D-F5E5-1709-2530B958A571}"/>
              </a:ext>
            </a:extLst>
          </p:cNvPr>
          <p:cNvSpPr txBox="1"/>
          <p:nvPr/>
        </p:nvSpPr>
        <p:spPr>
          <a:xfrm>
            <a:off x="4492487" y="1391478"/>
            <a:ext cx="265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</a:t>
            </a:r>
            <a:r>
              <a:rPr lang="en-US" altLang="zh-CN" dirty="0"/>
              <a:t>-</a:t>
            </a:r>
            <a:r>
              <a:rPr lang="en-US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67" y="168803"/>
            <a:ext cx="8392866" cy="652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2F55B68-3736-EB5B-BA0F-3C07545E4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120393"/>
            <a:ext cx="10905066" cy="261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67C08-F020-1B3C-B8B8-D7C16EEFE1A4}"/>
              </a:ext>
            </a:extLst>
          </p:cNvPr>
          <p:cNvSpPr txBox="1"/>
          <p:nvPr/>
        </p:nvSpPr>
        <p:spPr>
          <a:xfrm>
            <a:off x="0" y="82912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highlight>
                  <a:srgbClr val="FFFFFF"/>
                </a:highlight>
                <a:latin typeface="system-ui"/>
              </a:rPr>
              <a:t>Local RAG agent with LLaMA3</a:t>
            </a:r>
          </a:p>
        </p:txBody>
      </p:sp>
    </p:spTree>
    <p:extLst>
      <p:ext uri="{BB962C8B-B14F-4D97-AF65-F5344CB8AC3E}">
        <p14:creationId xmlns:p14="http://schemas.microsoft.com/office/powerpoint/2010/main" val="368565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text and check marks&#10;&#10;Description automatically generated with medium confidence">
            <a:extLst>
              <a:ext uri="{FF2B5EF4-FFF2-40B4-BE49-F238E27FC236}">
                <a16:creationId xmlns:a16="http://schemas.microsoft.com/office/drawing/2014/main" id="{09405C63-D5DF-9A89-8BEF-3F1A25E0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44" y="0"/>
            <a:ext cx="7269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771ABD7C-228D-F2FE-A412-FD1CF22E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85" y="353732"/>
            <a:ext cx="7772400" cy="41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2C1A7-591D-F639-95CF-E737142C7E8A}"/>
              </a:ext>
            </a:extLst>
          </p:cNvPr>
          <p:cNvSpPr txBox="1"/>
          <p:nvPr/>
        </p:nvSpPr>
        <p:spPr>
          <a:xfrm>
            <a:off x="795837" y="4917440"/>
            <a:ext cx="101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Language Models(LLMs) on Tabular Data: Prediction, Generation, and Understanding - A Survey</a:t>
            </a:r>
          </a:p>
        </p:txBody>
      </p:sp>
    </p:spTree>
    <p:extLst>
      <p:ext uri="{BB962C8B-B14F-4D97-AF65-F5344CB8AC3E}">
        <p14:creationId xmlns:p14="http://schemas.microsoft.com/office/powerpoint/2010/main" val="308864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D1AC-7760-0309-06F2-9EDB492A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33CB-EE0B-4771-E5FB-D259F791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2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A7F5-F5BB-8E80-4CCC-1F23427C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Serialization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EFA998-6286-C882-074C-C4154ED28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7816"/>
            <a:ext cx="1968500" cy="825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46105-16C0-B17E-37DB-D76D1AD7F740}"/>
              </a:ext>
            </a:extLst>
          </p:cNvPr>
          <p:cNvSpPr txBox="1"/>
          <p:nvPr/>
        </p:nvSpPr>
        <p:spPr>
          <a:xfrm>
            <a:off x="1778924" y="359109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4D2B396-FC3B-ECAB-F6F3-B235D662F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717597"/>
              </p:ext>
            </p:extLst>
          </p:nvPr>
        </p:nvGraphicFramePr>
        <p:xfrm>
          <a:off x="4985886" y="2130598"/>
          <a:ext cx="5943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2921000" progId="Word.Document.12">
                  <p:embed/>
                </p:oleObj>
              </mc:Choice>
              <mc:Fallback>
                <p:oleObj name="Document" r:id="rId3" imgW="5943600" imgH="292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5886" y="2130598"/>
                        <a:ext cx="59436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09578BCB-89E0-B973-71D1-C2BE451FDB0F}"/>
              </a:ext>
            </a:extLst>
          </p:cNvPr>
          <p:cNvSpPr/>
          <p:nvPr/>
        </p:nvSpPr>
        <p:spPr>
          <a:xfrm>
            <a:off x="3179211" y="3086937"/>
            <a:ext cx="1434164" cy="32725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1E81D-7EA5-25F2-7672-04678844A1E9}"/>
              </a:ext>
            </a:extLst>
          </p:cNvPr>
          <p:cNvSpPr txBox="1"/>
          <p:nvPr/>
        </p:nvSpPr>
        <p:spPr>
          <a:xfrm>
            <a:off x="4985886" y="5418394"/>
            <a:ext cx="380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Markdown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2A564-2B5C-C6BA-70B4-D4F33642C316}"/>
              </a:ext>
            </a:extLst>
          </p:cNvPr>
          <p:cNvSpPr txBox="1"/>
          <p:nvPr/>
        </p:nvSpPr>
        <p:spPr>
          <a:xfrm>
            <a:off x="4985886" y="5969856"/>
            <a:ext cx="598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∗ = [HEAD], c1, · · ·, </a:t>
            </a:r>
            <a:r>
              <a:rPr lang="en-US" dirty="0" err="1"/>
              <a:t>cN</a:t>
            </a:r>
            <a:r>
              <a:rPr lang="en-US" dirty="0"/>
              <a:t> , [ROW], 1, r1, [ROW], 2, r2, · · ·, </a:t>
            </a:r>
            <a:r>
              <a:rPr lang="en-US" dirty="0" err="1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A7F5-F5BB-8E80-4CCC-1F23427C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Serialization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46105-16C0-B17E-37DB-D76D1AD7F740}"/>
              </a:ext>
            </a:extLst>
          </p:cNvPr>
          <p:cNvSpPr txBox="1"/>
          <p:nvPr/>
        </p:nvSpPr>
        <p:spPr>
          <a:xfrm>
            <a:off x="1778924" y="359109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4D2B396-FC3B-ECAB-F6F3-B235D662F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72991"/>
              </p:ext>
            </p:extLst>
          </p:nvPr>
        </p:nvGraphicFramePr>
        <p:xfrm>
          <a:off x="4168347" y="584336"/>
          <a:ext cx="7515578" cy="3693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2921000" progId="Word.Document.12">
                  <p:embed/>
                </p:oleObj>
              </mc:Choice>
              <mc:Fallback>
                <p:oleObj name="Document" r:id="rId3" imgW="5943600" imgH="2921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4D2B396-FC3B-ECAB-F6F3-B235D662F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8347" y="584336"/>
                        <a:ext cx="7515578" cy="3693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03E8C2-12F0-F2DB-99B5-35B84A69D66C}"/>
              </a:ext>
            </a:extLst>
          </p:cNvPr>
          <p:cNvSpPr txBox="1"/>
          <p:nvPr/>
        </p:nvSpPr>
        <p:spPr>
          <a:xfrm>
            <a:off x="675409" y="4277889"/>
            <a:ext cx="9926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DFLoader</a:t>
            </a:r>
            <a:r>
              <a:rPr lang="en-US" dirty="0"/>
              <a:t> and JSON formats are better for fact-finding and table transformation tasks</a:t>
            </a:r>
          </a:p>
          <a:p>
            <a:pPr marL="342900" indent="-342900">
              <a:buAutoNum type="arabicPeriod"/>
            </a:pPr>
            <a:r>
              <a:rPr lang="en-US" dirty="0"/>
              <a:t>HTML or XML table formats are better understood by GPT models over tabular QA and FV tasks</a:t>
            </a:r>
          </a:p>
          <a:p>
            <a:pPr marL="342900" indent="-342900">
              <a:buAutoNum type="arabicPeriod"/>
            </a:pPr>
            <a:r>
              <a:rPr lang="en-US" dirty="0"/>
              <a:t>Markup languages, specifically HTML, outperformed X-separated formats for GPT3.5 and GPT4.</a:t>
            </a:r>
          </a:p>
        </p:txBody>
      </p:sp>
    </p:spTree>
    <p:extLst>
      <p:ext uri="{BB962C8B-B14F-4D97-AF65-F5344CB8AC3E}">
        <p14:creationId xmlns:p14="http://schemas.microsoft.com/office/powerpoint/2010/main" val="112230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5203FBB37A2044B6A01EDE15CC450D" ma:contentTypeVersion="24" ma:contentTypeDescription="Create a new document." ma:contentTypeScope="" ma:versionID="ece839d341e00f5e9d422a8eb02e87d8">
  <xsd:schema xmlns:xsd="http://www.w3.org/2001/XMLSchema" xmlns:xs="http://www.w3.org/2001/XMLSchema" xmlns:p="http://schemas.microsoft.com/office/2006/metadata/properties" xmlns:ns2="91b7cdcb-e07a-4697-9cbd-de75cc76871b" xmlns:ns3="e98f124e-b0bc-49a4-9f96-52185cd001a4" targetNamespace="http://schemas.microsoft.com/office/2006/metadata/properties" ma:root="true" ma:fieldsID="ecbf5a7a5e1b52264e7aed1d2a98d104" ns2:_="" ns3:_="">
    <xsd:import namespace="91b7cdcb-e07a-4697-9cbd-de75cc76871b"/>
    <xsd:import namespace="e98f124e-b0bc-49a4-9f96-52185cd001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Purpo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7cdcb-e07a-4697-9cbd-de75cc768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752be25-5b0b-4a1c-b04e-3eb193de4c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urpose" ma:index="26" nillable="true" ma:displayName="Purpose" ma:description="Purpose of this folder or document is to be used" ma:format="Dropdown" ma:internalName="Purpo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f124e-b0bc-49a4-9f96-52185cd001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cf10b1-04f3-41f8-8249-6f89ae506da4}" ma:internalName="TaxCatchAll" ma:showField="CatchAllData" ma:web="e98f124e-b0bc-49a4-9f96-52185cd001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8f124e-b0bc-49a4-9f96-52185cd001a4" xsi:nil="true"/>
    <lcf76f155ced4ddcb4097134ff3c332f xmlns="91b7cdcb-e07a-4697-9cbd-de75cc76871b">
      <Terms xmlns="http://schemas.microsoft.com/office/infopath/2007/PartnerControls"/>
    </lcf76f155ced4ddcb4097134ff3c332f>
    <Purpose xmlns="91b7cdcb-e07a-4697-9cbd-de75cc76871b" xsi:nil="true"/>
  </documentManagement>
</p:properties>
</file>

<file path=customXml/itemProps1.xml><?xml version="1.0" encoding="utf-8"?>
<ds:datastoreItem xmlns:ds="http://schemas.openxmlformats.org/officeDocument/2006/customXml" ds:itemID="{EA42A815-00EB-4A05-A8F0-647739634462}"/>
</file>

<file path=customXml/itemProps2.xml><?xml version="1.0" encoding="utf-8"?>
<ds:datastoreItem xmlns:ds="http://schemas.openxmlformats.org/officeDocument/2006/customXml" ds:itemID="{EE7C285D-390A-4BC0-BF25-420A1EEFF062}"/>
</file>

<file path=customXml/itemProps3.xml><?xml version="1.0" encoding="utf-8"?>
<ds:datastoreItem xmlns:ds="http://schemas.openxmlformats.org/officeDocument/2006/customXml" ds:itemID="{4C31F6A5-89A4-4ED5-B85C-EFA135094B35}"/>
</file>

<file path=docProps/app.xml><?xml version="1.0" encoding="utf-8"?>
<Properties xmlns="http://schemas.openxmlformats.org/officeDocument/2006/extended-properties" xmlns:vt="http://schemas.openxmlformats.org/officeDocument/2006/docPropsVTypes">
  <TotalTime>22926</TotalTime>
  <Words>763</Words>
  <Application>Microsoft Macintosh PowerPoint</Application>
  <PresentationFormat>Widescreen</PresentationFormat>
  <Paragraphs>119</Paragraphs>
  <Slides>21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Lexend</vt:lpstr>
      <vt:lpstr>PingFang SC</vt:lpstr>
      <vt:lpstr>system-ui</vt:lpstr>
      <vt:lpstr>Aptos</vt:lpstr>
      <vt:lpstr>Aptos Display</vt:lpstr>
      <vt:lpstr>Arial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</vt:lpstr>
      <vt:lpstr>Serialization</vt:lpstr>
      <vt:lpstr>Serialization</vt:lpstr>
      <vt:lpstr>Schema linking</vt:lpstr>
      <vt:lpstr>Schema linking</vt:lpstr>
      <vt:lpstr>Schema linking</vt:lpstr>
      <vt:lpstr>Schema linking</vt:lpstr>
      <vt:lpstr>Schema linking</vt:lpstr>
      <vt:lpstr>Schema linking</vt:lpstr>
      <vt:lpstr>Schema linking</vt:lpstr>
      <vt:lpstr>Text-to-SQL (Dataset)</vt:lpstr>
      <vt:lpstr>Text-to-SQL (Model)</vt:lpstr>
      <vt:lpstr>Text-to-SQL (Metrics)</vt:lpstr>
      <vt:lpstr>Overview of a neural Text-to-SQL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Shengkun Wang</dc:creator>
  <cp:lastModifiedBy>Shengkun Wang</cp:lastModifiedBy>
  <cp:revision>7</cp:revision>
  <dcterms:created xsi:type="dcterms:W3CDTF">2024-05-08T15:36:11Z</dcterms:created>
  <dcterms:modified xsi:type="dcterms:W3CDTF">2024-05-24T15:26:09Z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0x010100F95203FBB37A2044B6A01EDE15CC450D</vt:lpwstr>
  </property>
</Properties>
</file>